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1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0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2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F1F0-E27B-49FA-A521-863E81D9790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3E9CC-AE0F-47B0-ABEB-F2C8A8677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029200" y="838200"/>
            <a:ext cx="1669957" cy="68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167485" y="3581400"/>
            <a:ext cx="2662315" cy="2620654"/>
            <a:chOff x="-65072" y="104861"/>
            <a:chExt cx="2662315" cy="2620654"/>
          </a:xfrm>
        </p:grpSpPr>
        <p:sp>
          <p:nvSpPr>
            <p:cNvPr id="24" name="Explosion 2 23"/>
            <p:cNvSpPr/>
            <p:nvPr/>
          </p:nvSpPr>
          <p:spPr>
            <a:xfrm rot="17939794">
              <a:off x="-44241" y="84030"/>
              <a:ext cx="2620654" cy="2662315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762000"/>
              <a:ext cx="1752600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 resources:</a:t>
              </a:r>
              <a:r>
                <a:rPr lang="en-US" sz="2000" b="1" dirty="0" smtClean="0"/>
                <a:t> </a:t>
              </a:r>
              <a:r>
                <a:rPr lang="en-US" sz="1200" b="1" dirty="0" smtClean="0"/>
                <a:t>People</a:t>
              </a:r>
            </a:p>
            <a:p>
              <a:pPr algn="ctr"/>
              <a:r>
                <a:rPr lang="en-US" sz="1200" b="1" dirty="0" smtClean="0"/>
                <a:t>Information</a:t>
              </a:r>
            </a:p>
            <a:p>
              <a:pPr algn="ctr"/>
              <a:r>
                <a:rPr lang="en-US" sz="1200" b="1" dirty="0" smtClean="0"/>
                <a:t>Materials</a:t>
              </a:r>
            </a:p>
            <a:p>
              <a:pPr algn="ctr"/>
              <a:r>
                <a:rPr lang="en-US" sz="1200" b="1" dirty="0" smtClean="0"/>
                <a:t>Tools and Machines</a:t>
              </a:r>
            </a:p>
            <a:p>
              <a:pPr algn="ctr"/>
              <a:r>
                <a:rPr lang="en-US" sz="1200" b="1" dirty="0" smtClean="0"/>
                <a:t>Time</a:t>
              </a:r>
            </a:p>
            <a:p>
              <a:pPr algn="ctr"/>
              <a:r>
                <a:rPr lang="en-US" sz="1200" b="1" dirty="0" smtClean="0"/>
                <a:t>Energy</a:t>
              </a:r>
            </a:p>
            <a:p>
              <a:pPr algn="ctr"/>
              <a:r>
                <a:rPr lang="en-US" sz="1200" b="1" dirty="0" smtClean="0"/>
                <a:t>Capital</a:t>
              </a:r>
              <a:endParaRPr lang="en-US" sz="1200" b="1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560053" y="1947334"/>
            <a:ext cx="3812674" cy="3793066"/>
            <a:chOff x="2286000" y="1981200"/>
            <a:chExt cx="4724400" cy="4267200"/>
          </a:xfrm>
        </p:grpSpPr>
        <p:sp>
          <p:nvSpPr>
            <p:cNvPr id="6156" name="Line 6"/>
            <p:cNvSpPr>
              <a:spLocks noChangeShapeType="1"/>
            </p:cNvSpPr>
            <p:nvPr/>
          </p:nvSpPr>
          <p:spPr bwMode="auto">
            <a:xfrm flipH="1" flipV="1">
              <a:off x="4038600" y="1981200"/>
              <a:ext cx="2286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 flipH="1">
              <a:off x="4114800" y="2133600"/>
              <a:ext cx="1524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4"/>
            <p:cNvSpPr>
              <a:spLocks noChangeArrowheads="1"/>
            </p:cNvSpPr>
            <p:nvPr/>
          </p:nvSpPr>
          <p:spPr bwMode="auto">
            <a:xfrm>
              <a:off x="2286000" y="2133600"/>
              <a:ext cx="4724400" cy="411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6268965" y="3717499"/>
            <a:ext cx="2667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2. Collect information.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5867400" y="4884679"/>
            <a:ext cx="21523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3. Develop solutions.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760621" y="5265003"/>
            <a:ext cx="1598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4. Isolate/detail -Choose the best solution.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685800" y="3055779"/>
            <a:ext cx="20279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5. Model/prototype - Implement the solution.</a:t>
            </a: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2057401" y="1676401"/>
            <a:ext cx="17940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6. Evaluate, test and gather feedback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5791200" y="2424371"/>
            <a:ext cx="28327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1. </a:t>
            </a:r>
            <a:r>
              <a:rPr lang="en-US" altLang="en-US" sz="1600" dirty="0"/>
              <a:t>Identify the problem.</a:t>
            </a:r>
          </a:p>
        </p:txBody>
      </p:sp>
      <p:sp>
        <p:nvSpPr>
          <p:cNvPr id="4" name="Parallelogram 3"/>
          <p:cNvSpPr/>
          <p:nvPr/>
        </p:nvSpPr>
        <p:spPr>
          <a:xfrm flipH="1">
            <a:off x="5181600" y="5223235"/>
            <a:ext cx="2308376" cy="1514470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b="1" u="sng" dirty="0" smtClean="0">
                <a:solidFill>
                  <a:schemeClr val="tx1"/>
                </a:solidFill>
              </a:rPr>
              <a:t>5 ways: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Brainstorming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Past experience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Trial and error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Accident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Insight</a:t>
            </a:r>
          </a:p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300115" y="4038600"/>
            <a:ext cx="2662315" cy="2626909"/>
            <a:chOff x="-65072" y="104861"/>
            <a:chExt cx="2662315" cy="2626909"/>
          </a:xfrm>
        </p:grpSpPr>
        <p:sp>
          <p:nvSpPr>
            <p:cNvPr id="18" name="Explosion 2 17"/>
            <p:cNvSpPr/>
            <p:nvPr/>
          </p:nvSpPr>
          <p:spPr>
            <a:xfrm rot="17939794">
              <a:off x="-44241" y="84030"/>
              <a:ext cx="2620654" cy="2662315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762000"/>
              <a:ext cx="1752600" cy="19697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Thinking Skills</a:t>
              </a:r>
            </a:p>
            <a:p>
              <a:pPr algn="ctr"/>
              <a:r>
                <a:rPr lang="en-US" dirty="0" smtClean="0"/>
                <a:t>7 resources:</a:t>
              </a:r>
              <a:r>
                <a:rPr lang="en-US" sz="2000" b="1" dirty="0" smtClean="0"/>
                <a:t> </a:t>
              </a:r>
              <a:r>
                <a:rPr lang="en-US" sz="1200" b="1" dirty="0" smtClean="0"/>
                <a:t>People</a:t>
              </a:r>
            </a:p>
            <a:p>
              <a:pPr algn="ctr"/>
              <a:r>
                <a:rPr lang="en-US" sz="1200" b="1" dirty="0" smtClean="0"/>
                <a:t>Information</a:t>
              </a:r>
            </a:p>
            <a:p>
              <a:pPr algn="ctr"/>
              <a:r>
                <a:rPr lang="en-US" sz="1200" b="1" dirty="0" smtClean="0"/>
                <a:t>Materials</a:t>
              </a:r>
            </a:p>
            <a:p>
              <a:pPr algn="ctr"/>
              <a:r>
                <a:rPr lang="en-US" sz="1200" b="1" dirty="0" smtClean="0"/>
                <a:t>Tools and Machines</a:t>
              </a:r>
            </a:p>
            <a:p>
              <a:pPr algn="ctr"/>
              <a:r>
                <a:rPr lang="en-US" sz="1200" b="1" dirty="0" smtClean="0"/>
                <a:t>Time</a:t>
              </a:r>
            </a:p>
            <a:p>
              <a:pPr algn="ctr"/>
              <a:r>
                <a:rPr lang="en-US" sz="1200" b="1" dirty="0" smtClean="0"/>
                <a:t>Energy</a:t>
              </a:r>
            </a:p>
            <a:p>
              <a:pPr algn="ctr"/>
              <a:r>
                <a:rPr lang="en-US" sz="1200" b="1" dirty="0" smtClean="0"/>
                <a:t>Capital</a:t>
              </a:r>
              <a:endParaRPr lang="en-US" sz="1200" b="1" dirty="0"/>
            </a:p>
          </p:txBody>
        </p:sp>
      </p:grpSp>
      <p:sp>
        <p:nvSpPr>
          <p:cNvPr id="5" name="Oval 4"/>
          <p:cNvSpPr/>
          <p:nvPr/>
        </p:nvSpPr>
        <p:spPr>
          <a:xfrm>
            <a:off x="-152400" y="1676401"/>
            <a:ext cx="2050957" cy="13670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Models are larger or smaller versions, </a:t>
            </a:r>
            <a:r>
              <a:rPr lang="en-US" sz="1400" dirty="0" smtClean="0">
                <a:solidFill>
                  <a:schemeClr val="tx1"/>
                </a:solidFill>
              </a:rPr>
              <a:t>prototypes </a:t>
            </a:r>
            <a:r>
              <a:rPr lang="en-US" sz="1400" dirty="0" smtClean="0">
                <a:solidFill>
                  <a:schemeClr val="tx1"/>
                </a:solidFill>
              </a:rPr>
              <a:t>function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 flipV="1">
            <a:off x="3924719" y="2590798"/>
            <a:ext cx="1485481" cy="1066801"/>
          </a:xfrm>
          <a:prstGeom prst="borderCallout1">
            <a:avLst>
              <a:gd name="adj1" fmla="val 31368"/>
              <a:gd name="adj2" fmla="val -322"/>
              <a:gd name="adj3" fmla="val 112500"/>
              <a:gd name="adj4" fmla="val -3833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0356" y="2640992"/>
            <a:ext cx="134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Did it work?</a:t>
            </a:r>
          </a:p>
          <a:p>
            <a:r>
              <a:rPr lang="en-US" sz="1600" dirty="0" smtClean="0"/>
              <a:t>What would you change?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158916" y="1828800"/>
            <a:ext cx="1937084" cy="678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99157" y="2858826"/>
            <a:ext cx="2236808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Criteria &amp; Constraints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Design Process </a:t>
            </a:r>
            <a:br>
              <a:rPr lang="en-US" dirty="0" smtClean="0"/>
            </a:br>
            <a:r>
              <a:rPr lang="en-US" dirty="0" smtClean="0"/>
              <a:t>6 steps (Non-  linear   )</a:t>
            </a:r>
          </a:p>
        </p:txBody>
      </p:sp>
    </p:spTree>
    <p:extLst>
      <p:ext uri="{BB962C8B-B14F-4D97-AF65-F5344CB8AC3E}">
        <p14:creationId xmlns:p14="http://schemas.microsoft.com/office/powerpoint/2010/main" val="2207417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/>
      <p:bldP spid="5133" grpId="0"/>
      <p:bldP spid="5134" grpId="0"/>
      <p:bldP spid="5129" grpId="0"/>
      <p:bldP spid="4" grpId="0" animBg="1"/>
      <p:bldP spid="5" grpId="0" animBg="1"/>
      <p:bldP spid="6" grpId="0" animBg="1"/>
      <p:bldP spid="7" grpId="0"/>
      <p:bldP spid="266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167485" y="3581400"/>
            <a:ext cx="2662315" cy="2620654"/>
            <a:chOff x="-65072" y="104861"/>
            <a:chExt cx="2662315" cy="2620654"/>
          </a:xfrm>
        </p:grpSpPr>
        <p:sp>
          <p:nvSpPr>
            <p:cNvPr id="24" name="Explosion 2 23"/>
            <p:cNvSpPr/>
            <p:nvPr/>
          </p:nvSpPr>
          <p:spPr>
            <a:xfrm rot="17939794">
              <a:off x="-44241" y="84030"/>
              <a:ext cx="2620654" cy="2662315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762000"/>
              <a:ext cx="1752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Design Process </a:t>
            </a:r>
            <a:br>
              <a:rPr lang="en-US" dirty="0" smtClean="0"/>
            </a:br>
            <a:r>
              <a:rPr lang="en-US" dirty="0" smtClean="0"/>
              <a:t>6 steps (Non-               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" y="1524000"/>
            <a:ext cx="8458200" cy="4216400"/>
            <a:chOff x="-36444" y="1504949"/>
            <a:chExt cx="10480814" cy="4743451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2286000" y="1981200"/>
              <a:ext cx="4724400" cy="4267200"/>
              <a:chOff x="2286000" y="1981200"/>
              <a:chExt cx="4724400" cy="4267200"/>
            </a:xfrm>
          </p:grpSpPr>
          <p:sp>
            <p:nvSpPr>
              <p:cNvPr id="6156" name="Line 6"/>
              <p:cNvSpPr>
                <a:spLocks noChangeShapeType="1"/>
              </p:cNvSpPr>
              <p:nvPr/>
            </p:nvSpPr>
            <p:spPr bwMode="auto">
              <a:xfrm flipH="1" flipV="1">
                <a:off x="4038600" y="1981200"/>
                <a:ext cx="228600" cy="152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Line 7"/>
              <p:cNvSpPr>
                <a:spLocks noChangeShapeType="1"/>
              </p:cNvSpPr>
              <p:nvPr/>
            </p:nvSpPr>
            <p:spPr bwMode="auto">
              <a:xfrm flipH="1">
                <a:off x="4114800" y="2133600"/>
                <a:ext cx="152400" cy="228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Oval 4"/>
              <p:cNvSpPr>
                <a:spLocks noChangeArrowheads="1"/>
              </p:cNvSpPr>
              <p:nvPr/>
            </p:nvSpPr>
            <p:spPr bwMode="auto">
              <a:xfrm>
                <a:off x="2286000" y="2133600"/>
                <a:ext cx="4724400" cy="411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Ø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5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7139609" y="3972636"/>
              <a:ext cx="3304761" cy="380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2</a:t>
              </a:r>
              <a:r>
                <a:rPr lang="en-US" altLang="en-US" sz="1600" dirty="0" smtClean="0"/>
                <a:t>.</a:t>
              </a:r>
              <a:endParaRPr lang="en-US" altLang="en-US" sz="1600" dirty="0"/>
            </a:p>
          </p:txBody>
        </p:sp>
        <p:sp>
          <p:nvSpPr>
            <p:cNvPr id="5131" name="Text Box 10"/>
            <p:cNvSpPr txBox="1">
              <a:spLocks noChangeArrowheads="1"/>
            </p:cNvSpPr>
            <p:nvPr/>
          </p:nvSpPr>
          <p:spPr bwMode="auto">
            <a:xfrm>
              <a:off x="6455465" y="5285714"/>
              <a:ext cx="2667001" cy="380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3. </a:t>
              </a:r>
            </a:p>
          </p:txBody>
        </p:sp>
        <p:sp>
          <p:nvSpPr>
            <p:cNvPr id="5132" name="Text Box 11"/>
            <p:cNvSpPr txBox="1">
              <a:spLocks noChangeArrowheads="1"/>
            </p:cNvSpPr>
            <p:nvPr/>
          </p:nvSpPr>
          <p:spPr bwMode="auto">
            <a:xfrm>
              <a:off x="1295400" y="5713578"/>
              <a:ext cx="1981200" cy="380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4. </a:t>
              </a:r>
            </a:p>
          </p:txBody>
        </p:sp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-36444" y="3228201"/>
              <a:ext cx="2512943" cy="380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5. </a:t>
              </a:r>
            </a:p>
          </p:txBody>
        </p:sp>
        <p:sp>
          <p:nvSpPr>
            <p:cNvPr id="5134" name="Text Box 13"/>
            <p:cNvSpPr txBox="1">
              <a:spLocks noChangeArrowheads="1"/>
            </p:cNvSpPr>
            <p:nvPr/>
          </p:nvSpPr>
          <p:spPr bwMode="auto">
            <a:xfrm>
              <a:off x="1663149" y="1504949"/>
              <a:ext cx="2223052" cy="380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6. </a:t>
              </a:r>
            </a:p>
          </p:txBody>
        </p:sp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6289813" y="2517866"/>
              <a:ext cx="3510169" cy="415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1. </a:t>
              </a:r>
              <a:endParaRPr lang="en-US" altLang="en-US" sz="1600" dirty="0"/>
            </a:p>
          </p:txBody>
        </p:sp>
      </p:grpSp>
      <p:sp>
        <p:nvSpPr>
          <p:cNvPr id="4" name="Parallelogram 3"/>
          <p:cNvSpPr/>
          <p:nvPr/>
        </p:nvSpPr>
        <p:spPr>
          <a:xfrm flipH="1">
            <a:off x="5181600" y="5223235"/>
            <a:ext cx="2308376" cy="1514470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-300115" y="4313546"/>
            <a:ext cx="2662315" cy="2620654"/>
            <a:chOff x="-65072" y="104861"/>
            <a:chExt cx="2662315" cy="2620654"/>
          </a:xfrm>
        </p:grpSpPr>
        <p:sp>
          <p:nvSpPr>
            <p:cNvPr id="18" name="Explosion 2 17"/>
            <p:cNvSpPr/>
            <p:nvPr/>
          </p:nvSpPr>
          <p:spPr>
            <a:xfrm rot="17939794">
              <a:off x="-44241" y="84030"/>
              <a:ext cx="2620654" cy="2662315"/>
            </a:xfrm>
            <a:prstGeom prst="irregularSeal2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762000"/>
              <a:ext cx="1752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/>
            </a:p>
          </p:txBody>
        </p:sp>
      </p:grpSp>
      <p:sp>
        <p:nvSpPr>
          <p:cNvPr id="5" name="Oval 4"/>
          <p:cNvSpPr/>
          <p:nvPr/>
        </p:nvSpPr>
        <p:spPr>
          <a:xfrm>
            <a:off x="-152400" y="1676401"/>
            <a:ext cx="2050957" cy="136709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 flipV="1">
            <a:off x="3924719" y="2590798"/>
            <a:ext cx="1485481" cy="1066801"/>
          </a:xfrm>
          <a:prstGeom prst="borderCallout1">
            <a:avLst>
              <a:gd name="adj1" fmla="val 31368"/>
              <a:gd name="adj2" fmla="val -322"/>
              <a:gd name="adj3" fmla="val 112500"/>
              <a:gd name="adj4" fmla="val -3833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58916" y="1828800"/>
            <a:ext cx="1937084" cy="678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00656" y="838200"/>
            <a:ext cx="1528744" cy="68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77000" y="2895600"/>
            <a:ext cx="2514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124200" y="18288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47631" y="2743200"/>
            <a:ext cx="1752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61189" y="3384363"/>
            <a:ext cx="1553411" cy="99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78122" y="5603557"/>
            <a:ext cx="1503278" cy="203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33687" y="3911600"/>
            <a:ext cx="13959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80034" y="5109184"/>
            <a:ext cx="11113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34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116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Design Process  6 steps (Non-  linear   )</vt:lpstr>
      <vt:lpstr>Design Process  6 steps (Non-               )</vt:lpstr>
    </vt:vector>
  </TitlesOfParts>
  <Company>Barrow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Process  6 steps (Non-linear)</dc:title>
  <dc:creator>Teresa Johnson</dc:creator>
  <cp:lastModifiedBy>Teresa Johnson</cp:lastModifiedBy>
  <cp:revision>8</cp:revision>
  <cp:lastPrinted>2015-09-28T14:24:09Z</cp:lastPrinted>
  <dcterms:created xsi:type="dcterms:W3CDTF">2015-09-23T19:44:34Z</dcterms:created>
  <dcterms:modified xsi:type="dcterms:W3CDTF">2015-09-28T14:24:16Z</dcterms:modified>
</cp:coreProperties>
</file>